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300" r:id="rId2"/>
    <p:sldId id="293" r:id="rId3"/>
    <p:sldId id="260" r:id="rId4"/>
    <p:sldId id="259" r:id="rId5"/>
    <p:sldId id="266" r:id="rId6"/>
    <p:sldId id="290" r:id="rId7"/>
    <p:sldId id="292" r:id="rId8"/>
    <p:sldId id="273" r:id="rId9"/>
    <p:sldId id="274" r:id="rId10"/>
    <p:sldId id="276" r:id="rId11"/>
    <p:sldId id="277" r:id="rId12"/>
    <p:sldId id="286" r:id="rId13"/>
    <p:sldId id="287" r:id="rId14"/>
    <p:sldId id="296" r:id="rId15"/>
    <p:sldId id="297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B59E-AA7D-4C60-9CB6-4BBD01FDC895}" type="datetimeFigureOut">
              <a:rPr lang="en-IN" smtClean="0"/>
              <a:t>31-08-2019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AD65D-6DE7-4264-B7B2-15D804F158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00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E2958-089D-4503-9240-09292ADCAC47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7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59776-B73D-43D2-8446-03BC86E4DA30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Photosynthesis will be described as it occurs in most eukaryotic cells.</a:t>
            </a:r>
          </a:p>
        </p:txBody>
      </p:sp>
    </p:spTree>
    <p:extLst>
      <p:ext uri="{BB962C8B-B14F-4D97-AF65-F5344CB8AC3E}">
        <p14:creationId xmlns:p14="http://schemas.microsoft.com/office/powerpoint/2010/main" val="307962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5EF2C-CBF8-4236-850C-EF54F26CF71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Reflected or transmitted wavelengths determine the color of the object.  Leaves appear to be green because the pigments they possess reflect green wavelengths of light.</a:t>
            </a:r>
          </a:p>
          <a:p>
            <a:r>
              <a:rPr lang="en-US"/>
              <a:t>Objects that reflect all wavelengths of light (absorb none) are white, while objects that reflect none (absorb all) are black. </a:t>
            </a:r>
          </a:p>
        </p:txBody>
      </p:sp>
    </p:spTree>
    <p:extLst>
      <p:ext uri="{BB962C8B-B14F-4D97-AF65-F5344CB8AC3E}">
        <p14:creationId xmlns:p14="http://schemas.microsoft.com/office/powerpoint/2010/main" val="196506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E85F7-2B70-4324-9B33-9C655E7F3DAD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4DFAA-2669-4901-91EC-90AF2A8B6DDB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7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EE087-EDB3-4806-99F7-12E1DDE53DE7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 these 3 types of radiation, we are primarily concerned with visible light because it provides the right amount of energy to power photosynthesis.  [UV radiation is too powerful, while infrared radiation is not powerful enough]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79792-B71B-4890-8C99-66A7F77313DB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5E5DB-12B8-44F1-BCA8-D7C581F36237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Antenna complex</a:t>
            </a:r>
            <a:r>
              <a:rPr lang="en-US"/>
              <a:t> contains about 300 chlorophyll molecules &amp; 50 accessory pigments.</a:t>
            </a:r>
          </a:p>
          <a:p>
            <a:r>
              <a:rPr lang="en-US" u="sng"/>
              <a:t>Reaction center</a:t>
            </a:r>
            <a:r>
              <a:rPr lang="en-US"/>
              <a:t> contains a pair of reactive chlorophyll a molecules.</a:t>
            </a:r>
          </a:p>
          <a:p>
            <a:pPr>
              <a:buFontTx/>
              <a:buChar char="•"/>
            </a:pPr>
            <a:r>
              <a:rPr lang="en-US"/>
              <a:t>Reaction center of photosystem I contains a pair of P700 chlorophyll a molecules (P stands for pigment; they absorb light energy mostly at 700nm).</a:t>
            </a:r>
          </a:p>
          <a:p>
            <a:pPr>
              <a:buFontTx/>
              <a:buChar char="•"/>
            </a:pPr>
            <a:r>
              <a:rPr lang="en-US"/>
              <a:t>Reaction center of photosystem II contains a pair of P680 chlorophyll a molecules (they absorb light energy mostly at 680nm).     </a:t>
            </a:r>
          </a:p>
        </p:txBody>
      </p:sp>
    </p:spTree>
    <p:extLst>
      <p:ext uri="{BB962C8B-B14F-4D97-AF65-F5344CB8AC3E}">
        <p14:creationId xmlns:p14="http://schemas.microsoft.com/office/powerpoint/2010/main" val="385799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695EF-7A46-4D36-B72D-B8A84707AC3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photosystems and electron transport chains are embedded in thylokoid membranes.</a:t>
            </a:r>
          </a:p>
          <a:p>
            <a:r>
              <a:rPr lang="en-US"/>
              <a:t>Light reactions begin with photosystem II.</a:t>
            </a:r>
          </a:p>
          <a:p>
            <a:r>
              <a:rPr lang="en-US">
                <a:sym typeface="Monotype Sorts" pitchFamily="1" charset="2"/>
              </a:rPr>
              <a:t>1. </a:t>
            </a:r>
            <a:r>
              <a:rPr lang="en-US"/>
              <a:t>Light strikes PSII, exciting 2 electrons, which are passed to an electron acceptor.  [Electrons lost from PSII must be replaced - r</a:t>
            </a:r>
            <a:r>
              <a:rPr lang="en-US">
                <a:sym typeface="Monotype Sorts" pitchFamily="1" charset="2"/>
              </a:rPr>
              <a:t>eplacement electrons are obtained by splitting water (O</a:t>
            </a:r>
            <a:r>
              <a:rPr lang="en-US" b="1" baseline="-25000">
                <a:sym typeface="Monotype Sorts" pitchFamily="1" charset="2"/>
              </a:rPr>
              <a:t>2</a:t>
            </a:r>
            <a:r>
              <a:rPr lang="en-US">
                <a:sym typeface="Monotype Sorts" pitchFamily="1" charset="2"/>
              </a:rPr>
              <a:t> is released as a byproduct of the light reactions)].</a:t>
            </a:r>
            <a:endParaRPr lang="en-US"/>
          </a:p>
          <a:p>
            <a:r>
              <a:rPr lang="en-US">
                <a:sym typeface="Monotype Sorts" pitchFamily="1" charset="2"/>
              </a:rPr>
              <a:t>2. Electrons (from PSII) flow </a:t>
            </a:r>
            <a:r>
              <a:rPr lang="en-US"/>
              <a:t>down ETC, providing</a:t>
            </a:r>
            <a:r>
              <a:rPr lang="en-US">
                <a:sym typeface="Monotype Sorts" pitchFamily="1" charset="2"/>
              </a:rPr>
              <a:t> energy for production of ATP by </a:t>
            </a:r>
            <a:r>
              <a:rPr lang="en-US" u="sng">
                <a:sym typeface="Monotype Sorts" pitchFamily="1" charset="2"/>
              </a:rPr>
              <a:t>chemiosmotic</a:t>
            </a:r>
            <a:r>
              <a:rPr lang="en-US">
                <a:sym typeface="Monotype Sorts" pitchFamily="1" charset="2"/>
              </a:rPr>
              <a:t> </a:t>
            </a:r>
            <a:r>
              <a:rPr lang="en-US" u="sng">
                <a:sym typeface="Monotype Sorts" pitchFamily="1" charset="2"/>
              </a:rPr>
              <a:t>phosphorylation</a:t>
            </a:r>
            <a:r>
              <a:rPr lang="en-US">
                <a:sym typeface="Monotype Sorts" pitchFamily="1" charset="2"/>
              </a:rPr>
              <a:t>.</a:t>
            </a:r>
            <a:endParaRPr lang="en-US"/>
          </a:p>
          <a:p>
            <a:r>
              <a:rPr lang="en-US">
                <a:sym typeface="Monotype Sorts" pitchFamily="1" charset="2"/>
              </a:rPr>
              <a:t>3. Light strikes PSI, exciting 2 electrons, which are passed to an acceptor molecule.  Electrons reaching bottom of ETC are passed to PSI as replacement electrons.</a:t>
            </a:r>
          </a:p>
          <a:p>
            <a:r>
              <a:rPr lang="en-US">
                <a:sym typeface="Monotype Sorts" pitchFamily="1" charset="2"/>
              </a:rPr>
              <a:t>4. Excited electrons flow down a 2nd ETC, providing energy for production of NADPH.</a:t>
            </a:r>
            <a:r>
              <a:rPr lang="en-US"/>
              <a:t> </a:t>
            </a:r>
          </a:p>
          <a:p>
            <a:r>
              <a:rPr lang="en-US"/>
              <a:t>Note:   electrons released when water was split eventually end up in NADPH!!!!</a:t>
            </a:r>
          </a:p>
        </p:txBody>
      </p:sp>
    </p:spTree>
    <p:extLst>
      <p:ext uri="{BB962C8B-B14F-4D97-AF65-F5344CB8AC3E}">
        <p14:creationId xmlns:p14="http://schemas.microsoft.com/office/powerpoint/2010/main" val="224142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060BE-8A7E-44C2-B05C-79246599F954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4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6CD7A-6151-4224-BE5E-A8FC81471163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C9C4B-616C-47A2-987B-44E681EB35DF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1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5E30F-37DD-4BCF-8078-5E300D9984B0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71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4737C-0A1A-41E4-BECC-D4C4956DFC6F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A5AFB-33C4-4898-B865-C4803F9981C5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4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DD905-D826-4488-BED7-C37F488608C3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6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AAD19-5E0C-4954-99C4-D164A01B286A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7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7A248-BE3C-4E39-BBD2-9CF59E27CAA0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5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24460-5C57-40BB-8594-2C0280074A5E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0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8A810-682B-42B2-915D-39157D097698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9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D3929-E8CF-468C-9024-E1D5CD648E54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1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B9A8F-6BF7-45B5-9634-6EEFB6868CA9}" type="slidenum">
              <a:rPr lang="de-DE">
                <a:solidFill>
                  <a:srgbClr val="FFFFFF"/>
                </a:solidFill>
              </a:rPr>
              <a:pPr/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9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>
                <a:lumMod val="90000"/>
                <a:lumOff val="1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800">
                <a:solidFill>
                  <a:srgbClr val="FFFFFF"/>
                </a:solidFill>
              </a:endParaRPr>
            </a:p>
          </p:txBody>
        </p:sp>
      </p:grpSp>
      <p:sp>
        <p:nvSpPr>
          <p:cNvPr id="174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74D36A-295C-47F7-B0A8-C417514641B9}" type="slidenum">
              <a:rPr lang="de-DE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518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99FD-7293-42D5-9D80-CA673A2F2CA0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821094" y="867747"/>
            <a:ext cx="10363200" cy="1736725"/>
          </a:xfrm>
          <a:solidFill>
            <a:srgbClr val="00206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IN" sz="3600" dirty="0">
                <a:solidFill>
                  <a:srgbClr val="FFFF00"/>
                </a:solidFill>
              </a:rPr>
              <a:t>PHOTOSYNTHESIS: LIGHT REACTION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67113-6BE3-4A14-BBF7-EBECD61672D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914400" y="3037438"/>
            <a:ext cx="10058400" cy="1752600"/>
          </a:xfrm>
        </p:spPr>
        <p:txBody>
          <a:bodyPr/>
          <a:lstStyle/>
          <a:p>
            <a:r>
              <a:rPr lang="en-IN" sz="2800" b="1" dirty="0">
                <a:ln>
                  <a:solidFill>
                    <a:srgbClr val="002060"/>
                  </a:solidFill>
                </a:ln>
                <a:latin typeface="Arial Black" panose="020B0A04020102020204" pitchFamily="34" charset="0"/>
              </a:rPr>
              <a:t>GOPAL KRISHNA GOKHALE COLLEGE, KOLHAPUR</a:t>
            </a:r>
          </a:p>
          <a:p>
            <a:endParaRPr lang="en-IN" sz="2400" b="1" dirty="0"/>
          </a:p>
          <a:p>
            <a:endParaRPr lang="en-IN" sz="2400" b="1" dirty="0"/>
          </a:p>
          <a:p>
            <a:endParaRPr lang="en-IN" sz="2400" b="1" dirty="0"/>
          </a:p>
          <a:p>
            <a:r>
              <a:rPr lang="en-IN" sz="3600" b="1" dirty="0"/>
              <a:t>Dr. R. P. Jadhav </a:t>
            </a:r>
            <a:r>
              <a:rPr lang="en-IN" sz="2400" b="1" dirty="0">
                <a:solidFill>
                  <a:srgbClr val="FFFF00"/>
                </a:solidFill>
              </a:rPr>
              <a:t>M.Sc., M.Phil., Ph.D.</a:t>
            </a:r>
          </a:p>
          <a:p>
            <a:r>
              <a:rPr lang="en-IN" sz="2400" b="1" dirty="0"/>
              <a:t>Dead Dept. of Botany.</a:t>
            </a:r>
          </a:p>
          <a:p>
            <a:r>
              <a:rPr lang="en-IN" sz="2400" b="1" dirty="0"/>
              <a:t>ravindrajadhav7550@gmail.com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0430AC-D5C0-4BEA-BA47-7B0ED83DFC35}"/>
              </a:ext>
            </a:extLst>
          </p:cNvPr>
          <p:cNvSpPr/>
          <p:nvPr/>
        </p:nvSpPr>
        <p:spPr>
          <a:xfrm>
            <a:off x="2537643" y="3452073"/>
            <a:ext cx="6930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cap="none" spc="50" dirty="0">
                <a:ln w="0"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Department of Botany</a:t>
            </a:r>
          </a:p>
        </p:txBody>
      </p:sp>
    </p:spTree>
    <p:extLst>
      <p:ext uri="{BB962C8B-B14F-4D97-AF65-F5344CB8AC3E}">
        <p14:creationId xmlns:p14="http://schemas.microsoft.com/office/powerpoint/2010/main" val="167701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7" name="Picture 3" descr="Lewis06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1"/>
            <a:ext cx="8382000" cy="48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2590800" y="609601"/>
            <a:ext cx="701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00"/>
                </a:solidFill>
              </a:rPr>
              <a:t>Overview of Photosynthesis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idx="1"/>
          </p:nvPr>
        </p:nvSpPr>
        <p:spPr>
          <a:xfrm>
            <a:off x="2133600" y="0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b="1" dirty="0"/>
              <a:t>Light Reactions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require light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occur in </a:t>
            </a:r>
            <a:r>
              <a:rPr lang="en-US" sz="3200" i="1" dirty="0"/>
              <a:t>thylakoids</a:t>
            </a:r>
            <a:r>
              <a:rPr lang="en-US" sz="3200" dirty="0"/>
              <a:t> of chloroplasts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involve photosystems II &amp; I </a:t>
            </a:r>
            <a:r>
              <a:rPr lang="en-US" sz="2800" dirty="0"/>
              <a:t>(light harvesting systems).</a:t>
            </a:r>
            <a:endParaRPr lang="en-US" dirty="0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6553200" y="2743200"/>
            <a:ext cx="3733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Font typeface="Monotype Sorts" pitchFamily="1" charset="2"/>
              <a:buChar char="]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Monotype Sorts" pitchFamily="1" charset="2"/>
              <a:buChar char="F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Monotype Sorts" pitchFamily="1" charset="2"/>
              <a:buChar char="v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Monotype Sorts" pitchFamily="1" charset="2"/>
              <a:buChar char="ª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Monotype Sorts" pitchFamily="1" charset="2"/>
              <a:buNone/>
            </a:pPr>
            <a:r>
              <a:rPr lang="en-US" sz="3200" b="1" dirty="0">
                <a:solidFill>
                  <a:srgbClr val="FFFF00"/>
                </a:solidFill>
              </a:rPr>
              <a:t>Photosystems</a:t>
            </a:r>
            <a:r>
              <a:rPr lang="en-US" sz="3200" dirty="0">
                <a:solidFill>
                  <a:srgbClr val="FFFF00"/>
                </a:solidFill>
              </a:rPr>
              <a:t> contain </a:t>
            </a:r>
            <a:r>
              <a:rPr lang="en-US" sz="3200" i="1" dirty="0">
                <a:solidFill>
                  <a:srgbClr val="FFFF00"/>
                </a:solidFill>
              </a:rPr>
              <a:t>antenna complex</a:t>
            </a:r>
            <a:r>
              <a:rPr lang="en-US" sz="3200" dirty="0">
                <a:solidFill>
                  <a:srgbClr val="FFFF00"/>
                </a:solidFill>
              </a:rPr>
              <a:t> that captures photon energy &amp; passes it to a </a:t>
            </a:r>
            <a:r>
              <a:rPr lang="en-US" sz="3200" i="1" dirty="0">
                <a:solidFill>
                  <a:srgbClr val="FFFF00"/>
                </a:solidFill>
              </a:rPr>
              <a:t>reaction center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63525" name="Picture 5" descr="G:\jpegs\ch06\Lewis0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6" y="2676525"/>
            <a:ext cx="503078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63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 build="p" bldLvl="3" autoUpdateAnimBg="0"/>
      <p:bldP spid="36352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2" name="Picture 4" descr="Lewis06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1"/>
          <a:stretch>
            <a:fillRect/>
          </a:stretch>
        </p:blipFill>
        <p:spPr bwMode="auto">
          <a:xfrm>
            <a:off x="1524000" y="914401"/>
            <a:ext cx="91440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2197608" y="170689"/>
            <a:ext cx="754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</a:rPr>
              <a:t>Light Reactions of Photosynthesis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5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1981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pic>
        <p:nvPicPr>
          <p:cNvPr id="455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"/>
          <a:stretch>
            <a:fillRect/>
          </a:stretch>
        </p:blipFill>
        <p:spPr bwMode="auto">
          <a:xfrm>
            <a:off x="5410200" y="1371601"/>
            <a:ext cx="49530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5638800" y="5867401"/>
            <a:ext cx="973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Times" panose="02020603050405020304" pitchFamily="18" charset="0"/>
              </a:rPr>
              <a:t>Fig. 10.13</a:t>
            </a:r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2286001" y="228600"/>
            <a:ext cx="7667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" panose="02020603050405020304" pitchFamily="18" charset="0"/>
              </a:rPr>
              <a:t>Light Reactions</a:t>
            </a: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2362200" y="1524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1965326" y="990601"/>
            <a:ext cx="34448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latin typeface="Times" panose="02020603050405020304" pitchFamily="18" charset="0"/>
              </a:rPr>
              <a:t>Light drives both photosystems (PS).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latin typeface="Times" panose="02020603050405020304" pitchFamily="18" charset="0"/>
              </a:rPr>
              <a:t>Water splits, O</a:t>
            </a:r>
            <a:r>
              <a:rPr lang="en-US" baseline="-25000" dirty="0">
                <a:latin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</a:rPr>
              <a:t> formed &amp; electron to PS II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latin typeface="Times" panose="02020603050405020304" pitchFamily="18" charset="0"/>
              </a:rPr>
              <a:t>excited electron enters  ETC. ATP is made, similar to respiration.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latin typeface="Times" panose="02020603050405020304" pitchFamily="18" charset="0"/>
              </a:rPr>
              <a:t>electron replaces the one lost in PS 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latin typeface="Times" panose="02020603050405020304" pitchFamily="18" charset="0"/>
              </a:rPr>
              <a:t>electron from PS I enters ETC.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" panose="02020603050405020304" pitchFamily="18" charset="0"/>
              </a:rPr>
              <a:t>6. 	This ETC produces NADPH</a:t>
            </a:r>
          </a:p>
        </p:txBody>
      </p:sp>
    </p:spTree>
    <p:extLst>
      <p:ext uri="{BB962C8B-B14F-4D97-AF65-F5344CB8AC3E}">
        <p14:creationId xmlns:p14="http://schemas.microsoft.com/office/powerpoint/2010/main" val="267717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Light Dependent Reactions – the Z-Scheme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5154"/>
            <a:ext cx="8534400" cy="3480816"/>
          </a:xfrm>
          <a:noFill/>
        </p:spPr>
      </p:pic>
    </p:spTree>
    <p:extLst>
      <p:ext uri="{BB962C8B-B14F-4D97-AF65-F5344CB8AC3E}">
        <p14:creationId xmlns:p14="http://schemas.microsoft.com/office/powerpoint/2010/main" val="120366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9016" y="1695133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/>
              <a:t>Light Dependent Reactions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617976" y="2980945"/>
            <a:ext cx="3779520" cy="2615183"/>
          </a:xfrm>
        </p:spPr>
        <p:txBody>
          <a:bodyPr/>
          <a:lstStyle/>
          <a:p>
            <a:pPr eaLnBrk="1" hangingPunct="1"/>
            <a:r>
              <a:rPr lang="en-US" dirty="0"/>
              <a:t>Products:</a:t>
            </a:r>
          </a:p>
          <a:p>
            <a:pPr lvl="1" eaLnBrk="1" hangingPunct="1"/>
            <a:r>
              <a:rPr lang="en-US" dirty="0"/>
              <a:t>ATP</a:t>
            </a:r>
          </a:p>
          <a:p>
            <a:pPr lvl="1" eaLnBrk="1" hangingPunct="1"/>
            <a:r>
              <a:rPr lang="en-US" dirty="0"/>
              <a:t>NADPH</a:t>
            </a:r>
          </a:p>
          <a:p>
            <a:pPr lvl="1" eaLnBrk="1" hangingPunct="1"/>
            <a:r>
              <a:rPr lang="en-US" dirty="0"/>
              <a:t>O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3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>
          <a:xfrm>
            <a:off x="2209800" y="2895601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br>
              <a:rPr lang="de-DE" dirty="0"/>
            </a:br>
            <a:r>
              <a:rPr lang="de-DE" dirty="0"/>
              <a:t>Thank You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z="4000" dirty="0"/>
          </a:p>
          <a:p>
            <a:pPr eaLnBrk="1" hangingPunct="1">
              <a:defRPr/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57955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Photosynthesis</a:t>
            </a:r>
          </a:p>
        </p:txBody>
      </p:sp>
      <p:pic>
        <p:nvPicPr>
          <p:cNvPr id="61446" name="Picture 6" descr="Photosynthesi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6561" y="1278256"/>
            <a:ext cx="6580631" cy="548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71128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idx="1"/>
          </p:nvPr>
        </p:nvSpPr>
        <p:spPr>
          <a:xfrm>
            <a:off x="2133600" y="76200"/>
            <a:ext cx="8001000" cy="1371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dirty="0"/>
              <a:t>Photosynthesis.</a:t>
            </a:r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3200" dirty="0"/>
              <a:t>CO</a:t>
            </a:r>
            <a:r>
              <a:rPr lang="en-US" sz="3200" b="1" baseline="-25000" dirty="0"/>
              <a:t>2</a:t>
            </a:r>
            <a:r>
              <a:rPr lang="en-US" sz="3200" dirty="0"/>
              <a:t> from atmosphere, H</a:t>
            </a:r>
            <a:r>
              <a:rPr lang="en-US" sz="3200" b="1" baseline="-25000" dirty="0"/>
              <a:t>2</a:t>
            </a:r>
            <a:r>
              <a:rPr lang="en-US" sz="3200" dirty="0"/>
              <a:t>O from soil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381000" y="27432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Font typeface="Monotype Sorts" pitchFamily="1" charset="2"/>
              <a:buChar char="]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Monotype Sorts" pitchFamily="1" charset="2"/>
              <a:buChar char="F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Monotype Sorts" pitchFamily="1" charset="2"/>
              <a:buChar char="v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Monotype Sorts" pitchFamily="1" charset="2"/>
              <a:buChar char="ª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Monotype Sorts" pitchFamily="1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1524000" y="4800600"/>
            <a:ext cx="8610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Font typeface="Monotype Sorts" pitchFamily="1" charset="2"/>
              <a:buChar char="]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Monotype Sorts" pitchFamily="1" charset="2"/>
              <a:buChar char="F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Monotype Sorts" pitchFamily="1" charset="2"/>
              <a:buChar char="v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Monotype Sorts" pitchFamily="1" charset="2"/>
              <a:buChar char="ª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Monotype Sorts" pitchFamily="1" charset="2"/>
              <a:buNone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>
                <a:solidFill>
                  <a:schemeClr val="tx1"/>
                </a:solidFill>
              </a:rPr>
              <a:t>6CO</a:t>
            </a:r>
            <a:r>
              <a:rPr lang="en-US" sz="3200" b="1" baseline="-25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+ 12H</a:t>
            </a:r>
            <a:r>
              <a:rPr lang="en-US" sz="3200" b="1" baseline="-25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O </a:t>
            </a:r>
            <a:r>
              <a:rPr lang="en-US" sz="32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sz="3200" dirty="0">
                <a:solidFill>
                  <a:schemeClr val="tx1"/>
                </a:solidFill>
                <a:sym typeface="Monotype Sorts" pitchFamily="1" charset="2"/>
              </a:rPr>
              <a:t>   C</a:t>
            </a:r>
            <a:r>
              <a:rPr lang="en-US" sz="3200" b="1" baseline="-25000" dirty="0">
                <a:solidFill>
                  <a:schemeClr val="tx1"/>
                </a:solidFill>
                <a:sym typeface="Monotype Sorts" pitchFamily="1" charset="2"/>
              </a:rPr>
              <a:t>6</a:t>
            </a:r>
            <a:r>
              <a:rPr lang="en-US" sz="3200" dirty="0">
                <a:solidFill>
                  <a:schemeClr val="tx1"/>
                </a:solidFill>
                <a:sym typeface="Monotype Sorts" pitchFamily="1" charset="2"/>
              </a:rPr>
              <a:t>H</a:t>
            </a:r>
            <a:r>
              <a:rPr lang="en-US" sz="3200" b="1" baseline="-25000" dirty="0">
                <a:solidFill>
                  <a:schemeClr val="tx1"/>
                </a:solidFill>
                <a:sym typeface="Monotype Sorts" pitchFamily="1" charset="2"/>
              </a:rPr>
              <a:t>12</a:t>
            </a:r>
            <a:r>
              <a:rPr lang="en-US" sz="3200" dirty="0">
                <a:solidFill>
                  <a:schemeClr val="tx1"/>
                </a:solidFill>
                <a:sym typeface="Monotype Sorts" pitchFamily="1" charset="2"/>
              </a:rPr>
              <a:t>O</a:t>
            </a:r>
            <a:r>
              <a:rPr lang="en-US" sz="3200" b="1" baseline="-25000" dirty="0">
                <a:solidFill>
                  <a:schemeClr val="tx1"/>
                </a:solidFill>
                <a:sym typeface="Monotype Sorts" pitchFamily="1" charset="2"/>
              </a:rPr>
              <a:t>6</a:t>
            </a:r>
            <a:r>
              <a:rPr lang="en-US" sz="3200" dirty="0">
                <a:solidFill>
                  <a:schemeClr val="tx1"/>
                </a:solidFill>
                <a:sym typeface="Monotype Sorts" pitchFamily="1" charset="2"/>
              </a:rPr>
              <a:t> + 6O</a:t>
            </a:r>
            <a:r>
              <a:rPr lang="en-US" sz="3200" b="1" baseline="-25000" dirty="0">
                <a:solidFill>
                  <a:schemeClr val="tx1"/>
                </a:solidFill>
                <a:sym typeface="Monotype Sorts" pitchFamily="1" charset="2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Monotype Sorts" pitchFamily="1" charset="2"/>
              </a:rPr>
              <a:t> + 6H</a:t>
            </a:r>
            <a:r>
              <a:rPr lang="en-US" sz="3200" b="1" baseline="-25000" dirty="0">
                <a:solidFill>
                  <a:schemeClr val="tx1"/>
                </a:solidFill>
                <a:sym typeface="Monotype Sorts" pitchFamily="1" charset="2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Monotype Sorts" pitchFamily="1" charset="2"/>
              </a:rPr>
              <a:t>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07" name="AutoShape 7"/>
          <p:cNvSpPr>
            <a:spLocks noChangeArrowheads="1"/>
          </p:cNvSpPr>
          <p:nvPr/>
        </p:nvSpPr>
        <p:spPr bwMode="auto">
          <a:xfrm>
            <a:off x="4572000" y="3886200"/>
            <a:ext cx="609600" cy="990600"/>
          </a:xfrm>
          <a:prstGeom prst="sun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2855640" y="1447801"/>
            <a:ext cx="5257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Requires correct enzymes and pigments plus sunlight (red and blue,) ATP, NADPH to convert the reactants into the products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build="p" bldLvl="3" autoUpdateAnimBg="0"/>
      <p:bldP spid="358405" grpId="0" build="p" autoUpdateAnimBg="0"/>
      <p:bldP spid="358406" grpId="0" build="p" autoUpdateAnimBg="0"/>
      <p:bldP spid="3584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F:\JpegVRL\IMAGES\0550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3000" r="13499"/>
          <a:stretch>
            <a:fillRect/>
          </a:stretch>
        </p:blipFill>
        <p:spPr bwMode="auto">
          <a:xfrm>
            <a:off x="3124200" y="563564"/>
            <a:ext cx="6705600" cy="6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7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idx="1"/>
          </p:nvPr>
        </p:nvSpPr>
        <p:spPr>
          <a:xfrm>
            <a:off x="2133600" y="914400"/>
            <a:ext cx="7924800" cy="2057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3200"/>
              <a:t>What happens to light when it strikes an object?</a:t>
            </a:r>
          </a:p>
          <a:p>
            <a:pPr>
              <a:lnSpc>
                <a:spcPct val="90000"/>
              </a:lnSpc>
            </a:pPr>
            <a:r>
              <a:rPr lang="en-US" sz="3200"/>
              <a:t>reflected 				       </a:t>
            </a:r>
            <a:r>
              <a:rPr lang="en-US" sz="2800"/>
              <a:t>(bounces off)</a:t>
            </a:r>
            <a:endParaRPr lang="en-US" sz="3200"/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2667000" y="4953000"/>
            <a:ext cx="7391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Font typeface="Monotype Sorts" pitchFamily="1" charset="2"/>
              <a:buChar char="]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Monotype Sorts" pitchFamily="1" charset="2"/>
              <a:buChar char="F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Monotype Sorts" pitchFamily="1" charset="2"/>
              <a:buChar char="v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Monotype Sorts" pitchFamily="1" charset="2"/>
              <a:buChar char="ª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Monotype Sorts" pitchFamily="1" charset="2"/>
              <a:buNone/>
            </a:pPr>
            <a:r>
              <a:rPr lang="en-US" sz="3200" dirty="0">
                <a:solidFill>
                  <a:srgbClr val="FFFF00"/>
                </a:solidFill>
              </a:rPr>
              <a:t>Only absorbed wavelengths of light function in photosynthesis. </a:t>
            </a:r>
          </a:p>
        </p:txBody>
      </p:sp>
      <p:pic>
        <p:nvPicPr>
          <p:cNvPr id="305157" name="Picture 5" descr="G:\jpegs\ch06\Lewis0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1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2133600" y="3048000"/>
            <a:ext cx="3352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Font typeface="Monotype Sorts" pitchFamily="1" charset="2"/>
              <a:buChar char="]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Monotype Sorts" pitchFamily="1" charset="2"/>
              <a:buChar char="F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Monotype Sorts" pitchFamily="1" charset="2"/>
              <a:buChar char="v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Monotype Sorts" pitchFamily="1" charset="2"/>
              <a:buChar char="ª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FFFF00"/>
                </a:solidFill>
              </a:rPr>
              <a:t>transmitted	                  </a:t>
            </a:r>
            <a:r>
              <a:rPr lang="en-US" sz="2800" dirty="0">
                <a:solidFill>
                  <a:srgbClr val="FFFF00"/>
                </a:solidFill>
              </a:rPr>
              <a:t>(passes through)</a:t>
            </a:r>
            <a:endParaRPr lang="en-US" sz="3200" dirty="0">
              <a:solidFill>
                <a:srgbClr val="FFFF00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3200" dirty="0">
                <a:solidFill>
                  <a:srgbClr val="FFFF00"/>
                </a:solidFill>
              </a:rPr>
              <a:t>absorbed</a:t>
            </a:r>
          </a:p>
        </p:txBody>
      </p:sp>
    </p:spTree>
    <p:extLst>
      <p:ext uri="{BB962C8B-B14F-4D97-AF65-F5344CB8AC3E}">
        <p14:creationId xmlns:p14="http://schemas.microsoft.com/office/powerpoint/2010/main" val="34098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05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05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build="p" bldLvl="3" autoUpdateAnimBg="0"/>
      <p:bldP spid="305156" grpId="0" build="p" autoUpdateAnimBg="0"/>
      <p:bldP spid="305158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93" name="Group 89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7749" cy="4384"/>
          </a:xfrm>
        </p:grpSpPr>
        <p:sp>
          <p:nvSpPr>
            <p:cNvPr id="21594" name="AutoShape 90"/>
            <p:cNvSpPr>
              <a:spLocks/>
            </p:cNvSpPr>
            <p:nvPr/>
          </p:nvSpPr>
          <p:spPr bwMode="auto">
            <a:xfrm>
              <a:off x="5912" y="1752"/>
              <a:ext cx="688" cy="688"/>
            </a:xfrm>
            <a:prstGeom prst="rightArrow">
              <a:avLst>
                <a:gd name="adj1" fmla="val 32000"/>
                <a:gd name="adj2" fmla="val 51167"/>
              </a:avLst>
            </a:prstGeom>
            <a:solidFill>
              <a:srgbClr val="FD8200">
                <a:alpha val="88626"/>
              </a:srgbClr>
            </a:solidFill>
            <a:ln w="25400">
              <a:solidFill>
                <a:srgbClr val="FD8200">
                  <a:alpha val="89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595" name="AutoShape 91"/>
            <p:cNvSpPr>
              <a:spLocks/>
            </p:cNvSpPr>
            <p:nvPr/>
          </p:nvSpPr>
          <p:spPr bwMode="auto">
            <a:xfrm>
              <a:off x="760" y="1816"/>
              <a:ext cx="688" cy="688"/>
            </a:xfrm>
            <a:prstGeom prst="rightArrow">
              <a:avLst>
                <a:gd name="adj1" fmla="val 32000"/>
                <a:gd name="adj2" fmla="val 51167"/>
              </a:avLst>
            </a:prstGeom>
            <a:solidFill>
              <a:srgbClr val="FD8200">
                <a:alpha val="88626"/>
              </a:srgbClr>
            </a:solidFill>
            <a:ln w="25400">
              <a:solidFill>
                <a:srgbClr val="FD8200">
                  <a:alpha val="89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21596" name="Group 92"/>
            <p:cNvGrpSpPr>
              <a:grpSpLocks/>
            </p:cNvGrpSpPr>
            <p:nvPr/>
          </p:nvGrpSpPr>
          <p:grpSpPr bwMode="auto">
            <a:xfrm>
              <a:off x="0" y="1680"/>
              <a:ext cx="944" cy="944"/>
              <a:chOff x="0" y="0"/>
              <a:chExt cx="944" cy="944"/>
            </a:xfrm>
          </p:grpSpPr>
          <p:sp>
            <p:nvSpPr>
              <p:cNvPr id="21597" name="Oval 93"/>
              <p:cNvSpPr>
                <a:spLocks/>
              </p:cNvSpPr>
              <p:nvPr/>
            </p:nvSpPr>
            <p:spPr bwMode="auto">
              <a:xfrm>
                <a:off x="0" y="0"/>
                <a:ext cx="944" cy="944"/>
              </a:xfrm>
              <a:prstGeom prst="ellipse">
                <a:avLst/>
              </a:prstGeom>
              <a:solidFill>
                <a:srgbClr val="FFFC00"/>
              </a:solidFill>
              <a:ln w="889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190500" dist="190499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N" sz="240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598" name="Rectangle 94"/>
              <p:cNvSpPr>
                <a:spLocks/>
              </p:cNvSpPr>
              <p:nvPr/>
            </p:nvSpPr>
            <p:spPr bwMode="auto">
              <a:xfrm>
                <a:off x="136" y="264"/>
                <a:ext cx="640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114300">
                  <a:tabLst>
                    <a:tab pos="5207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tabLst>
                    <a:tab pos="5207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tabLst>
                    <a:tab pos="5207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tabLst>
                    <a:tab pos="5207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tabLst>
                    <a:tab pos="5207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fontAlgn="base">
                  <a:lnSpc>
                    <a:spcPct val="89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D1C00"/>
                    </a:solidFill>
                    <a:latin typeface="Arial Black" panose="020B0A04020102020204" pitchFamily="34" charset="0"/>
                    <a:sym typeface="Arial Black" panose="020B0A04020102020204" pitchFamily="34" charset="0"/>
                  </a:rPr>
                  <a:t>Solar </a:t>
                </a:r>
              </a:p>
              <a:p>
                <a:pPr algn="ctr" fontAlgn="base">
                  <a:lnSpc>
                    <a:spcPct val="89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D1C00"/>
                    </a:solidFill>
                    <a:latin typeface="Arial Black" panose="020B0A04020102020204" pitchFamily="34" charset="0"/>
                    <a:sym typeface="Arial Black" panose="020B0A04020102020204" pitchFamily="34" charset="0"/>
                  </a:rPr>
                  <a:t>energy</a:t>
                </a:r>
                <a:endParaRPr lang="en-US" sz="1800">
                  <a:solidFill>
                    <a:srgbClr val="FD1C00"/>
                  </a:solidFill>
                  <a:latin typeface="Arial Black" panose="020B0A04020102020204" pitchFamily="34" charset="0"/>
                  <a:sym typeface="Arial Black" panose="020B0A04020102020204" pitchFamily="34" charset="0"/>
                </a:endParaRPr>
              </a:p>
            </p:txBody>
          </p:sp>
        </p:grpSp>
        <p:sp>
          <p:nvSpPr>
            <p:cNvPr id="21599" name="Rectangle 95"/>
            <p:cNvSpPr>
              <a:spLocks/>
            </p:cNvSpPr>
            <p:nvPr/>
          </p:nvSpPr>
          <p:spPr bwMode="auto">
            <a:xfrm>
              <a:off x="1472" y="1424"/>
              <a:ext cx="1880" cy="1336"/>
            </a:xfrm>
            <a:prstGeom prst="rect">
              <a:avLst/>
            </a:prstGeom>
            <a:solidFill>
              <a:srgbClr val="0B8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6D381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Light Dependent Phase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Process: </a:t>
              </a:r>
              <a:r>
                <a:rPr lang="en-US" sz="1400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Energy Capture via Photosystems I and II</a:t>
              </a:r>
              <a:endParaRPr lang="en-US" sz="14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Location: Thylakoid</a:t>
              </a:r>
              <a:endParaRPr lang="en-US" sz="18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1B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00" name="Rectangle 96"/>
            <p:cNvSpPr>
              <a:spLocks/>
            </p:cNvSpPr>
            <p:nvPr/>
          </p:nvSpPr>
          <p:spPr bwMode="auto">
            <a:xfrm>
              <a:off x="6616" y="1816"/>
              <a:ext cx="1133" cy="552"/>
            </a:xfrm>
            <a:prstGeom prst="rect">
              <a:avLst/>
            </a:prstGeom>
            <a:solidFill>
              <a:srgbClr val="7F14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6D381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Glucose</a:t>
              </a:r>
            </a:p>
          </p:txBody>
        </p:sp>
        <p:sp>
          <p:nvSpPr>
            <p:cNvPr id="21601" name="Rectangle 97"/>
            <p:cNvSpPr>
              <a:spLocks/>
            </p:cNvSpPr>
            <p:nvPr/>
          </p:nvSpPr>
          <p:spPr bwMode="auto">
            <a:xfrm>
              <a:off x="1744" y="3832"/>
              <a:ext cx="1133" cy="552"/>
            </a:xfrm>
            <a:prstGeom prst="rect">
              <a:avLst/>
            </a:prstGeom>
            <a:solidFill>
              <a:srgbClr val="7F14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6D381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Oxygen</a:t>
              </a:r>
            </a:p>
          </p:txBody>
        </p:sp>
        <p:sp>
          <p:nvSpPr>
            <p:cNvPr id="21602" name="Rectangle 98"/>
            <p:cNvSpPr>
              <a:spLocks/>
            </p:cNvSpPr>
            <p:nvPr/>
          </p:nvSpPr>
          <p:spPr bwMode="auto">
            <a:xfrm>
              <a:off x="4472" y="3832"/>
              <a:ext cx="1133" cy="552"/>
            </a:xfrm>
            <a:prstGeom prst="rect">
              <a:avLst/>
            </a:prstGeom>
            <a:solidFill>
              <a:srgbClr val="7F14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6D381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Water</a:t>
              </a:r>
            </a:p>
          </p:txBody>
        </p:sp>
        <p:sp>
          <p:nvSpPr>
            <p:cNvPr id="21603" name="Rectangle 99"/>
            <p:cNvSpPr>
              <a:spLocks/>
            </p:cNvSpPr>
            <p:nvPr/>
          </p:nvSpPr>
          <p:spPr bwMode="auto">
            <a:xfrm>
              <a:off x="1736" y="0"/>
              <a:ext cx="1133" cy="552"/>
            </a:xfrm>
            <a:prstGeom prst="rect">
              <a:avLst/>
            </a:prstGeom>
            <a:solidFill>
              <a:srgbClr val="0B7D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6D381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Water</a:t>
              </a:r>
            </a:p>
          </p:txBody>
        </p:sp>
        <p:sp>
          <p:nvSpPr>
            <p:cNvPr id="21604" name="Rectangle 100"/>
            <p:cNvSpPr>
              <a:spLocks/>
            </p:cNvSpPr>
            <p:nvPr/>
          </p:nvSpPr>
          <p:spPr bwMode="auto">
            <a:xfrm>
              <a:off x="4472" y="0"/>
              <a:ext cx="1133" cy="552"/>
            </a:xfrm>
            <a:prstGeom prst="rect">
              <a:avLst/>
            </a:prstGeom>
            <a:solidFill>
              <a:srgbClr val="0B7D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6D381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Carbon</a:t>
              </a:r>
              <a:br>
                <a:rPr lang="en-US" sz="2000">
                  <a:solidFill>
                    <a:srgbClr val="FFFFFF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</a:br>
              <a:r>
                <a:rPr lang="en-US" sz="2000">
                  <a:solidFill>
                    <a:srgbClr val="FFFFFF"/>
                  </a:solidFill>
                  <a:latin typeface="Arial Black" panose="020B0A04020102020204" pitchFamily="34" charset="0"/>
                  <a:sym typeface="Arial Black" panose="020B0A04020102020204" pitchFamily="34" charset="0"/>
                </a:rPr>
                <a:t>dioxide</a:t>
              </a:r>
            </a:p>
          </p:txBody>
        </p:sp>
        <p:sp>
          <p:nvSpPr>
            <p:cNvPr id="21605" name="Rectangle 101"/>
            <p:cNvSpPr>
              <a:spLocks/>
            </p:cNvSpPr>
            <p:nvPr/>
          </p:nvSpPr>
          <p:spPr bwMode="auto">
            <a:xfrm>
              <a:off x="4104" y="1424"/>
              <a:ext cx="1880" cy="1336"/>
            </a:xfrm>
            <a:prstGeom prst="rect">
              <a:avLst/>
            </a:prstGeom>
            <a:solidFill>
              <a:srgbClr val="0B8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6D381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Light Independent Phase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Process: </a:t>
              </a:r>
              <a:r>
                <a:rPr lang="en-US" sz="1400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Carbon fixation via the Calvin cycle</a:t>
              </a:r>
              <a:endParaRPr lang="en-US" sz="14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Location: </a:t>
              </a:r>
              <a:r>
                <a:rPr lang="en-US" sz="1400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Stroma</a:t>
              </a:r>
              <a:endParaRPr lang="en-US" sz="18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1B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06" name="Rectangle 102"/>
            <p:cNvSpPr>
              <a:spLocks/>
            </p:cNvSpPr>
            <p:nvPr/>
          </p:nvSpPr>
          <p:spPr bwMode="auto">
            <a:xfrm>
              <a:off x="3096" y="200"/>
              <a:ext cx="1269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>
                      <a:lumMod val="25000"/>
                      <a:lumOff val="75000"/>
                    </a:scheme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Raw materials</a:t>
              </a:r>
            </a:p>
          </p:txBody>
        </p:sp>
        <p:sp>
          <p:nvSpPr>
            <p:cNvPr id="21607" name="Rectangle 103"/>
            <p:cNvSpPr>
              <a:spLocks/>
            </p:cNvSpPr>
            <p:nvPr/>
          </p:nvSpPr>
          <p:spPr bwMode="auto">
            <a:xfrm>
              <a:off x="3223" y="4032"/>
              <a:ext cx="111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>
                      <a:lumMod val="25000"/>
                      <a:lumOff val="75000"/>
                    </a:scheme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By-products</a:t>
              </a:r>
              <a:endParaRPr lang="en-US" sz="1800" b="1" dirty="0">
                <a:solidFill>
                  <a:schemeClr val="bg1">
                    <a:lumMod val="25000"/>
                    <a:lumOff val="75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08" name="Rectangle 104"/>
            <p:cNvSpPr>
              <a:spLocks/>
            </p:cNvSpPr>
            <p:nvPr/>
          </p:nvSpPr>
          <p:spPr bwMode="auto">
            <a:xfrm>
              <a:off x="6696" y="1568"/>
              <a:ext cx="918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>
                      <a:lumMod val="25000"/>
                      <a:lumOff val="75000"/>
                    </a:scheme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Main product</a:t>
              </a:r>
            </a:p>
          </p:txBody>
        </p:sp>
        <p:sp>
          <p:nvSpPr>
            <p:cNvPr id="21609" name="AutoShape 105"/>
            <p:cNvSpPr>
              <a:spLocks/>
            </p:cNvSpPr>
            <p:nvPr/>
          </p:nvSpPr>
          <p:spPr bwMode="auto">
            <a:xfrm rot="60000">
              <a:off x="2800" y="792"/>
              <a:ext cx="2024" cy="50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21600"/>
                    <a:pt x="18143" y="0"/>
                    <a:pt x="11069" y="0"/>
                  </a:cubicBezTo>
                  <a:cubicBezTo>
                    <a:pt x="4458" y="0"/>
                    <a:pt x="0" y="21319"/>
                    <a:pt x="0" y="21319"/>
                  </a:cubicBezTo>
                </a:path>
              </a:pathLst>
            </a:custGeom>
            <a:noFill/>
            <a:ln w="76200">
              <a:solidFill>
                <a:srgbClr val="FD1C00"/>
              </a:solidFill>
              <a:miter lim="800000"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10" name="AutoShape 106"/>
            <p:cNvSpPr>
              <a:spLocks/>
            </p:cNvSpPr>
            <p:nvPr/>
          </p:nvSpPr>
          <p:spPr bwMode="auto">
            <a:xfrm rot="10619232">
              <a:off x="2769" y="2858"/>
              <a:ext cx="2008" cy="4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21600"/>
                    <a:pt x="18143" y="0"/>
                    <a:pt x="11069" y="0"/>
                  </a:cubicBezTo>
                  <a:cubicBezTo>
                    <a:pt x="4458" y="0"/>
                    <a:pt x="0" y="21319"/>
                    <a:pt x="0" y="21319"/>
                  </a:cubicBezTo>
                </a:path>
              </a:pathLst>
            </a:custGeom>
            <a:noFill/>
            <a:ln w="76200">
              <a:solidFill>
                <a:srgbClr val="FD1C00"/>
              </a:solidFill>
              <a:miter lim="800000"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11" name="Line 107"/>
            <p:cNvSpPr>
              <a:spLocks noChangeShapeType="1"/>
            </p:cNvSpPr>
            <p:nvPr/>
          </p:nvSpPr>
          <p:spPr bwMode="auto">
            <a:xfrm flipH="1">
              <a:off x="3432" y="1808"/>
              <a:ext cx="584" cy="0"/>
            </a:xfrm>
            <a:prstGeom prst="line">
              <a:avLst/>
            </a:prstGeom>
            <a:noFill/>
            <a:ln w="76200">
              <a:solidFill>
                <a:srgbClr val="FD1C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12" name="Line 108"/>
            <p:cNvSpPr>
              <a:spLocks noChangeShapeType="1"/>
            </p:cNvSpPr>
            <p:nvPr/>
          </p:nvSpPr>
          <p:spPr bwMode="auto">
            <a:xfrm flipH="1">
              <a:off x="3432" y="2352"/>
              <a:ext cx="584" cy="0"/>
            </a:xfrm>
            <a:prstGeom prst="line">
              <a:avLst/>
            </a:prstGeom>
            <a:noFill/>
            <a:ln w="76200">
              <a:solidFill>
                <a:srgbClr val="FD1C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13" name="Rectangle 109"/>
            <p:cNvSpPr>
              <a:spLocks/>
            </p:cNvSpPr>
            <p:nvPr/>
          </p:nvSpPr>
          <p:spPr bwMode="auto">
            <a:xfrm>
              <a:off x="3472" y="1552"/>
              <a:ext cx="47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srgbClr val="FFFF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ATP</a:t>
              </a:r>
            </a:p>
          </p:txBody>
        </p:sp>
        <p:sp>
          <p:nvSpPr>
            <p:cNvPr id="21614" name="Rectangle 110"/>
            <p:cNvSpPr>
              <a:spLocks/>
            </p:cNvSpPr>
            <p:nvPr/>
          </p:nvSpPr>
          <p:spPr bwMode="auto">
            <a:xfrm>
              <a:off x="3384" y="2488"/>
              <a:ext cx="71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NADP.H</a:t>
              </a:r>
              <a:r>
                <a:rPr lang="en-US" sz="1400" b="1" baseline="-6000" dirty="0">
                  <a:solidFill>
                    <a:srgbClr val="FFFF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en-US" sz="1800" b="1" baseline="-6000" dirty="0">
                <a:solidFill>
                  <a:srgbClr val="FFFF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15" name="AutoShape 111"/>
            <p:cNvSpPr>
              <a:spLocks/>
            </p:cNvSpPr>
            <p:nvPr/>
          </p:nvSpPr>
          <p:spPr bwMode="auto">
            <a:xfrm rot="5400000">
              <a:off x="4720" y="664"/>
              <a:ext cx="688" cy="688"/>
            </a:xfrm>
            <a:prstGeom prst="rightArrow">
              <a:avLst>
                <a:gd name="adj1" fmla="val 32000"/>
                <a:gd name="adj2" fmla="val 51167"/>
              </a:avLst>
            </a:prstGeom>
            <a:solidFill>
              <a:srgbClr val="FD8200">
                <a:alpha val="88626"/>
              </a:srgbClr>
            </a:solidFill>
            <a:ln w="25400">
              <a:solidFill>
                <a:srgbClr val="FD8200">
                  <a:alpha val="89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16" name="AutoShape 112"/>
            <p:cNvSpPr>
              <a:spLocks/>
            </p:cNvSpPr>
            <p:nvPr/>
          </p:nvSpPr>
          <p:spPr bwMode="auto">
            <a:xfrm rot="5400000">
              <a:off x="1960" y="664"/>
              <a:ext cx="688" cy="688"/>
            </a:xfrm>
            <a:prstGeom prst="rightArrow">
              <a:avLst>
                <a:gd name="adj1" fmla="val 32000"/>
                <a:gd name="adj2" fmla="val 51167"/>
              </a:avLst>
            </a:prstGeom>
            <a:solidFill>
              <a:srgbClr val="FD8200">
                <a:alpha val="88626"/>
              </a:srgbClr>
            </a:solidFill>
            <a:ln w="25400">
              <a:solidFill>
                <a:srgbClr val="FD8200">
                  <a:alpha val="89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17" name="AutoShape 113"/>
            <p:cNvSpPr>
              <a:spLocks/>
            </p:cNvSpPr>
            <p:nvPr/>
          </p:nvSpPr>
          <p:spPr bwMode="auto">
            <a:xfrm rot="5400000">
              <a:off x="4688" y="3064"/>
              <a:ext cx="688" cy="688"/>
            </a:xfrm>
            <a:prstGeom prst="rightArrow">
              <a:avLst>
                <a:gd name="adj1" fmla="val 32000"/>
                <a:gd name="adj2" fmla="val 51167"/>
              </a:avLst>
            </a:prstGeom>
            <a:solidFill>
              <a:srgbClr val="FD8200">
                <a:alpha val="88626"/>
              </a:srgbClr>
            </a:solidFill>
            <a:ln w="25400">
              <a:solidFill>
                <a:srgbClr val="FD8200">
                  <a:alpha val="89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18" name="AutoShape 114"/>
            <p:cNvSpPr>
              <a:spLocks/>
            </p:cNvSpPr>
            <p:nvPr/>
          </p:nvSpPr>
          <p:spPr bwMode="auto">
            <a:xfrm rot="5400000">
              <a:off x="2016" y="3064"/>
              <a:ext cx="688" cy="688"/>
            </a:xfrm>
            <a:prstGeom prst="rightArrow">
              <a:avLst>
                <a:gd name="adj1" fmla="val 32000"/>
                <a:gd name="adj2" fmla="val 51167"/>
              </a:avLst>
            </a:prstGeom>
            <a:solidFill>
              <a:srgbClr val="FD8200">
                <a:alpha val="88626"/>
              </a:srgbClr>
            </a:solidFill>
            <a:ln w="25400">
              <a:solidFill>
                <a:srgbClr val="FD8200">
                  <a:alpha val="89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19" name="Rectangle 115"/>
            <p:cNvSpPr>
              <a:spLocks/>
            </p:cNvSpPr>
            <p:nvPr/>
          </p:nvSpPr>
          <p:spPr bwMode="auto">
            <a:xfrm>
              <a:off x="3400" y="3392"/>
              <a:ext cx="65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srgbClr val="FFFF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NADP</a:t>
              </a:r>
            </a:p>
          </p:txBody>
        </p:sp>
        <p:sp>
          <p:nvSpPr>
            <p:cNvPr id="21620" name="Rectangle 116"/>
            <p:cNvSpPr>
              <a:spLocks/>
            </p:cNvSpPr>
            <p:nvPr/>
          </p:nvSpPr>
          <p:spPr bwMode="auto">
            <a:xfrm>
              <a:off x="3592" y="576"/>
              <a:ext cx="50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srgbClr val="FFFF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ADP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26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6" y="1390650"/>
            <a:ext cx="5694363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2997200" y="2068513"/>
            <a:ext cx="1568450" cy="1604962"/>
            <a:chOff x="0" y="0"/>
            <a:chExt cx="1405" cy="1437"/>
          </a:xfrm>
        </p:grpSpPr>
        <p:sp>
          <p:nvSpPr>
            <p:cNvPr id="94212" name="Line 4"/>
            <p:cNvSpPr>
              <a:spLocks noChangeShapeType="1"/>
            </p:cNvSpPr>
            <p:nvPr/>
          </p:nvSpPr>
          <p:spPr bwMode="auto">
            <a:xfrm rot="10800000">
              <a:off x="0" y="303"/>
              <a:ext cx="1110" cy="1134"/>
            </a:xfrm>
            <a:prstGeom prst="line">
              <a:avLst/>
            </a:prstGeom>
            <a:noFill/>
            <a:ln w="76200">
              <a:solidFill>
                <a:srgbClr val="FD8200"/>
              </a:solidFill>
              <a:prstDash val="sysDot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 rot="10800000">
              <a:off x="295" y="0"/>
              <a:ext cx="1110" cy="1133"/>
            </a:xfrm>
            <a:prstGeom prst="line">
              <a:avLst/>
            </a:prstGeom>
            <a:noFill/>
            <a:ln w="76200">
              <a:solidFill>
                <a:srgbClr val="FD8200"/>
              </a:solidFill>
              <a:prstDash val="sysDot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 rot="10800000">
              <a:off x="147" y="147"/>
              <a:ext cx="1111" cy="1134"/>
            </a:xfrm>
            <a:prstGeom prst="line">
              <a:avLst/>
            </a:prstGeom>
            <a:noFill/>
            <a:ln w="76200">
              <a:solidFill>
                <a:srgbClr val="FD8200"/>
              </a:solidFill>
              <a:prstDash val="sysDot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94215" name="Rectangle 7"/>
          <p:cNvSpPr>
            <a:spLocks noGrp="1" noChangeArrowheads="1"/>
          </p:cNvSpPr>
          <p:nvPr>
            <p:ph type="title"/>
          </p:nvPr>
        </p:nvSpPr>
        <p:spPr>
          <a:xfrm>
            <a:off x="1514475" y="-9525"/>
            <a:ext cx="9188450" cy="893763"/>
          </a:xfrm>
          <a:ln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69000"/>
              </a:lnSpc>
              <a:tabLst>
                <a:tab pos="952500" algn="l"/>
              </a:tabLst>
            </a:pPr>
            <a:r>
              <a:rPr lang="en-US"/>
              <a:t>A Summary of Photosynthesis… </a:t>
            </a:r>
          </a:p>
        </p:txBody>
      </p:sp>
      <p:sp>
        <p:nvSpPr>
          <p:cNvPr id="94217" name="Rectangle 9"/>
          <p:cNvSpPr>
            <a:spLocks/>
          </p:cNvSpPr>
          <p:nvPr/>
        </p:nvSpPr>
        <p:spPr bwMode="auto">
          <a:xfrm>
            <a:off x="3881439" y="1598613"/>
            <a:ext cx="1901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096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206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6361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858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cs typeface="Arial" panose="020B0604020202020204" pitchFamily="34" charset="0"/>
                <a:sym typeface="Arial" panose="020B0604020202020204" pitchFamily="34" charset="0"/>
              </a:rPr>
              <a:t>Water</a:t>
            </a:r>
            <a:r>
              <a:rPr lang="en-US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FFFF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from the cell sap</a:t>
            </a:r>
            <a:br>
              <a:rPr lang="en-US" sz="1300" dirty="0">
                <a:solidFill>
                  <a:srgbClr val="FFFF00"/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sz="1300" dirty="0">
                <a:solidFill>
                  <a:srgbClr val="FFFF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is used as a raw material</a:t>
            </a:r>
          </a:p>
        </p:txBody>
      </p:sp>
      <p:sp>
        <p:nvSpPr>
          <p:cNvPr id="94218" name="Rectangle 10"/>
          <p:cNvSpPr>
            <a:spLocks/>
          </p:cNvSpPr>
          <p:nvPr/>
        </p:nvSpPr>
        <p:spPr bwMode="auto">
          <a:xfrm>
            <a:off x="8748714" y="4660901"/>
            <a:ext cx="1500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096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206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6361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858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cs typeface="Arial" panose="020B0604020202020204" pitchFamily="34" charset="0"/>
                <a:sym typeface="Arial" panose="020B0604020202020204" pitchFamily="34" charset="0"/>
              </a:rPr>
              <a:t>Water</a:t>
            </a:r>
            <a:r>
              <a:rPr lang="en-US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FFFF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is given off as a waste product.</a:t>
            </a:r>
          </a:p>
        </p:txBody>
      </p:sp>
      <p:sp>
        <p:nvSpPr>
          <p:cNvPr id="94219" name="Rectangle 11"/>
          <p:cNvSpPr>
            <a:spLocks/>
          </p:cNvSpPr>
          <p:nvPr/>
        </p:nvSpPr>
        <p:spPr bwMode="auto">
          <a:xfrm>
            <a:off x="1881189" y="4598988"/>
            <a:ext cx="1724025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096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206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6361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858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cs typeface="Arial" panose="020B0604020202020204" pitchFamily="34" charset="0"/>
                <a:sym typeface="Arial" panose="020B0604020202020204" pitchFamily="34" charset="0"/>
              </a:rPr>
              <a:t>Oxygen</a:t>
            </a:r>
            <a:r>
              <a:rPr lang="en-US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FFFF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gas (from the break up of water molecules) is given off as a waste product.</a:t>
            </a:r>
          </a:p>
        </p:txBody>
      </p:sp>
      <p:sp>
        <p:nvSpPr>
          <p:cNvPr id="94220" name="Rectangle 12"/>
          <p:cNvSpPr>
            <a:spLocks/>
          </p:cNvSpPr>
          <p:nvPr/>
        </p:nvSpPr>
        <p:spPr bwMode="auto">
          <a:xfrm>
            <a:off x="4435476" y="5473701"/>
            <a:ext cx="1527175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096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206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6361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858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cs typeface="Arial" panose="020B0604020202020204" pitchFamily="34" charset="0"/>
                <a:sym typeface="Arial" panose="020B0604020202020204" pitchFamily="34" charset="0"/>
              </a:rPr>
              <a:t>Hydrogen</a:t>
            </a:r>
            <a:r>
              <a:rPr lang="en-US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FFFF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(from the break up of water molecules) is used as a raw material.</a:t>
            </a:r>
          </a:p>
        </p:txBody>
      </p:sp>
      <p:sp>
        <p:nvSpPr>
          <p:cNvPr id="94221" name="Rectangle 13"/>
          <p:cNvSpPr>
            <a:spLocks/>
          </p:cNvSpPr>
          <p:nvPr/>
        </p:nvSpPr>
        <p:spPr bwMode="auto">
          <a:xfrm>
            <a:off x="6229350" y="5527675"/>
            <a:ext cx="1893888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096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206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6361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858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cs typeface="Arial" panose="020B0604020202020204" pitchFamily="34" charset="0"/>
                <a:sym typeface="Arial" panose="020B0604020202020204" pitchFamily="34" charset="0"/>
              </a:rPr>
              <a:t>Carbon dioxide</a:t>
            </a:r>
            <a:r>
              <a:rPr lang="en-US" sz="1300" dirty="0"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FFFF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from the air provides carbon and oxygen as raw materials. Carbon is fixed in the Light independent phase</a:t>
            </a:r>
          </a:p>
        </p:txBody>
      </p:sp>
      <p:sp>
        <p:nvSpPr>
          <p:cNvPr id="94222" name="Rectangle 14"/>
          <p:cNvSpPr>
            <a:spLocks/>
          </p:cNvSpPr>
          <p:nvPr/>
        </p:nvSpPr>
        <p:spPr bwMode="auto">
          <a:xfrm>
            <a:off x="8443914" y="5491163"/>
            <a:ext cx="1474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096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206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6361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858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cs typeface="Arial" panose="020B0604020202020204" pitchFamily="34" charset="0"/>
                <a:sym typeface="Arial" panose="020B0604020202020204" pitchFamily="34" charset="0"/>
              </a:rPr>
              <a:t>triose phosphate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FFFF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(a 3-carbon sugar</a:t>
            </a:r>
            <a:r>
              <a:rPr lang="en-US" sz="13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94223" name="Rectangle 15"/>
          <p:cNvSpPr>
            <a:spLocks/>
          </p:cNvSpPr>
          <p:nvPr/>
        </p:nvSpPr>
        <p:spPr bwMode="auto">
          <a:xfrm>
            <a:off x="2371725" y="2009775"/>
            <a:ext cx="8763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096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206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6361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858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cs typeface="Arial" panose="020B0604020202020204" pitchFamily="34" charset="0"/>
                <a:sym typeface="Arial" panose="020B0604020202020204" pitchFamily="34" charset="0"/>
              </a:rPr>
              <a:t>Sunlight</a:t>
            </a:r>
          </a:p>
        </p:txBody>
      </p:sp>
      <p:sp>
        <p:nvSpPr>
          <p:cNvPr id="94224" name="Rectangle 16"/>
          <p:cNvSpPr>
            <a:spLocks/>
          </p:cNvSpPr>
          <p:nvPr/>
        </p:nvSpPr>
        <p:spPr bwMode="auto">
          <a:xfrm>
            <a:off x="5729288" y="3946525"/>
            <a:ext cx="5461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096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206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6361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858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ATP</a:t>
            </a:r>
          </a:p>
        </p:txBody>
      </p:sp>
      <p:sp>
        <p:nvSpPr>
          <p:cNvPr id="94225" name="Rectangle 17"/>
          <p:cNvSpPr>
            <a:spLocks/>
          </p:cNvSpPr>
          <p:nvPr/>
        </p:nvSpPr>
        <p:spPr bwMode="auto">
          <a:xfrm>
            <a:off x="4729164" y="4340225"/>
            <a:ext cx="1214437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096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206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42938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63613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285875" defTabSz="642938"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NADPH + H</a:t>
            </a:r>
            <a:r>
              <a:rPr lang="en-US" sz="1400" b="1" baseline="32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</a:p>
        </p:txBody>
      </p:sp>
      <p:sp>
        <p:nvSpPr>
          <p:cNvPr id="94226" name="AutoShape 18"/>
          <p:cNvSpPr>
            <a:spLocks/>
          </p:cNvSpPr>
          <p:nvPr/>
        </p:nvSpPr>
        <p:spPr bwMode="auto">
          <a:xfrm>
            <a:off x="3703638" y="4095751"/>
            <a:ext cx="658812" cy="904875"/>
          </a:xfrm>
          <a:custGeom>
            <a:avLst/>
            <a:gdLst/>
            <a:ahLst/>
            <a:cxnLst/>
            <a:rect l="0" t="0" r="r" b="b"/>
            <a:pathLst>
              <a:path w="20065" h="21600">
                <a:moveTo>
                  <a:pt x="19794" y="0"/>
                </a:moveTo>
                <a:cubicBezTo>
                  <a:pt x="19432" y="2511"/>
                  <a:pt x="21600" y="10807"/>
                  <a:pt x="17625" y="15063"/>
                </a:cubicBezTo>
                <a:cubicBezTo>
                  <a:pt x="13650" y="19320"/>
                  <a:pt x="6508" y="20534"/>
                  <a:pt x="0" y="21600"/>
                </a:cubicBezTo>
              </a:path>
            </a:pathLst>
          </a:custGeom>
          <a:noFill/>
          <a:ln w="38100">
            <a:solidFill>
              <a:srgbClr val="3F0F81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4227" name="AutoShape 19"/>
          <p:cNvSpPr>
            <a:spLocks/>
          </p:cNvSpPr>
          <p:nvPr/>
        </p:nvSpPr>
        <p:spPr bwMode="auto">
          <a:xfrm>
            <a:off x="4899026" y="4027489"/>
            <a:ext cx="1190625" cy="257175"/>
          </a:xfrm>
          <a:custGeom>
            <a:avLst/>
            <a:gdLst/>
            <a:ahLst/>
            <a:cxnLst/>
            <a:rect l="0" t="0" r="r" b="b"/>
            <a:pathLst>
              <a:path w="21600" h="16455">
                <a:moveTo>
                  <a:pt x="0" y="0"/>
                </a:moveTo>
                <a:cubicBezTo>
                  <a:pt x="4698" y="21600"/>
                  <a:pt x="16200" y="16484"/>
                  <a:pt x="21600" y="14400"/>
                </a:cubicBezTo>
              </a:path>
            </a:pathLst>
          </a:custGeom>
          <a:noFill/>
          <a:ln w="38100">
            <a:solidFill>
              <a:srgbClr val="FD1C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4228" name="AutoShape 20"/>
          <p:cNvSpPr>
            <a:spLocks/>
          </p:cNvSpPr>
          <p:nvPr/>
        </p:nvSpPr>
        <p:spPr bwMode="auto">
          <a:xfrm>
            <a:off x="4470400" y="4089401"/>
            <a:ext cx="1009650" cy="544513"/>
          </a:xfrm>
          <a:custGeom>
            <a:avLst/>
            <a:gdLst/>
            <a:ahLst/>
            <a:cxnLst/>
            <a:rect l="0" t="0" r="r" b="b"/>
            <a:pathLst>
              <a:path w="21600" h="19979">
                <a:moveTo>
                  <a:pt x="0" y="0"/>
                </a:moveTo>
                <a:cubicBezTo>
                  <a:pt x="5035" y="21600"/>
                  <a:pt x="16728" y="20687"/>
                  <a:pt x="21600" y="19470"/>
                </a:cubicBezTo>
              </a:path>
            </a:pathLst>
          </a:custGeom>
          <a:noFill/>
          <a:ln w="38100">
            <a:solidFill>
              <a:srgbClr val="FD1C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4229" name="AutoShape 21"/>
          <p:cNvSpPr>
            <a:spLocks/>
          </p:cNvSpPr>
          <p:nvPr/>
        </p:nvSpPr>
        <p:spPr bwMode="auto">
          <a:xfrm>
            <a:off x="6667501" y="4532314"/>
            <a:ext cx="303213" cy="955675"/>
          </a:xfrm>
          <a:custGeom>
            <a:avLst/>
            <a:gdLst/>
            <a:ahLst/>
            <a:cxnLst/>
            <a:rect l="0" t="0" r="r" b="b"/>
            <a:pathLst>
              <a:path w="18526" h="21600">
                <a:moveTo>
                  <a:pt x="6349" y="0"/>
                </a:moveTo>
                <a:cubicBezTo>
                  <a:pt x="8379" y="1113"/>
                  <a:pt x="19772" y="3165"/>
                  <a:pt x="18527" y="6676"/>
                </a:cubicBezTo>
                <a:cubicBezTo>
                  <a:pt x="17281" y="10188"/>
                  <a:pt x="4498" y="11393"/>
                  <a:pt x="1335" y="14138"/>
                </a:cubicBezTo>
                <a:cubicBezTo>
                  <a:pt x="-1828" y="16884"/>
                  <a:pt x="1335" y="20356"/>
                  <a:pt x="1335" y="21600"/>
                </a:cubicBezTo>
              </a:path>
            </a:pathLst>
          </a:custGeom>
          <a:noFill/>
          <a:ln w="38100">
            <a:solidFill>
              <a:srgbClr val="001BFF"/>
            </a:solidFill>
            <a:miter lim="800000"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4230" name="AutoShape 22"/>
          <p:cNvSpPr>
            <a:spLocks/>
          </p:cNvSpPr>
          <p:nvPr/>
        </p:nvSpPr>
        <p:spPr bwMode="auto">
          <a:xfrm>
            <a:off x="6935789" y="4411663"/>
            <a:ext cx="1768475" cy="933450"/>
          </a:xfrm>
          <a:custGeom>
            <a:avLst/>
            <a:gdLst/>
            <a:ahLst/>
            <a:cxnLst/>
            <a:rect l="0" t="0" r="r" b="b"/>
            <a:pathLst>
              <a:path w="21600" h="19052">
                <a:moveTo>
                  <a:pt x="0" y="0"/>
                </a:moveTo>
                <a:cubicBezTo>
                  <a:pt x="1915" y="486"/>
                  <a:pt x="20291" y="-2548"/>
                  <a:pt x="21600" y="19052"/>
                </a:cubicBezTo>
              </a:path>
            </a:pathLst>
          </a:custGeom>
          <a:noFill/>
          <a:ln w="38100">
            <a:solidFill>
              <a:srgbClr val="3F0F81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H="1">
            <a:off x="5500688" y="4565651"/>
            <a:ext cx="203200" cy="904875"/>
          </a:xfrm>
          <a:prstGeom prst="line">
            <a:avLst/>
          </a:prstGeom>
          <a:noFill/>
          <a:ln w="38100">
            <a:solidFill>
              <a:srgbClr val="FD1C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4232" name="AutoShape 24"/>
          <p:cNvSpPr>
            <a:spLocks/>
          </p:cNvSpPr>
          <p:nvPr/>
        </p:nvSpPr>
        <p:spPr bwMode="auto">
          <a:xfrm>
            <a:off x="6943726" y="4132263"/>
            <a:ext cx="1831975" cy="457200"/>
          </a:xfrm>
          <a:custGeom>
            <a:avLst/>
            <a:gdLst/>
            <a:ahLst/>
            <a:cxnLst/>
            <a:rect l="0" t="0" r="r" b="b"/>
            <a:pathLst>
              <a:path w="21600" h="12561">
                <a:moveTo>
                  <a:pt x="0" y="4706"/>
                </a:moveTo>
                <a:cubicBezTo>
                  <a:pt x="2107" y="3479"/>
                  <a:pt x="12539" y="-9039"/>
                  <a:pt x="21600" y="12561"/>
                </a:cubicBezTo>
              </a:path>
            </a:pathLst>
          </a:custGeom>
          <a:noFill/>
          <a:ln w="38100">
            <a:solidFill>
              <a:srgbClr val="3F0F81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4729163" y="1998664"/>
            <a:ext cx="0" cy="1019175"/>
          </a:xfrm>
          <a:prstGeom prst="line">
            <a:avLst/>
          </a:prstGeom>
          <a:noFill/>
          <a:ln w="38100">
            <a:solidFill>
              <a:srgbClr val="001B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57548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idx="1"/>
          </p:nvPr>
        </p:nvSpPr>
        <p:spPr>
          <a:xfrm>
            <a:off x="2133600" y="0"/>
            <a:ext cx="8001000" cy="1676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dirty="0">
                <a:solidFill>
                  <a:srgbClr val="FFFF00"/>
                </a:solidFill>
              </a:rPr>
              <a:t>                         Light </a:t>
            </a:r>
          </a:p>
          <a:p>
            <a:pPr lvl="1">
              <a:lnSpc>
                <a:spcPct val="90000"/>
              </a:lnSpc>
              <a:buFont typeface="Monotype Sorts" pitchFamily="1" charset="2"/>
              <a:buNone/>
            </a:pPr>
            <a:r>
              <a:rPr lang="en-US" sz="3200" dirty="0"/>
              <a:t>Visible light makes up only a small portion of the electromagnetic spectrum.</a:t>
            </a:r>
            <a:r>
              <a:rPr lang="en-US" dirty="0"/>
              <a:t> 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6477000" y="2209800"/>
            <a:ext cx="388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Font typeface="Monotype Sorts" pitchFamily="1" charset="2"/>
              <a:buChar char="]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Monotype Sorts" pitchFamily="1" charset="2"/>
              <a:buChar char="F"/>
              <a:defRPr sz="3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Monotype Sorts" pitchFamily="1" charset="2"/>
              <a:buChar char="v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Monotype Sorts" pitchFamily="1" charset="2"/>
              <a:buChar char="ª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Monotype Sorts" pitchFamily="1" charset="2"/>
              <a:buNone/>
            </a:pPr>
            <a:endParaRPr lang="en-US" sz="3200">
              <a:solidFill>
                <a:srgbClr val="000000"/>
              </a:solidFill>
              <a:sym typeface="WP Greek Century" pitchFamily="2" charset="2"/>
            </a:endParaRPr>
          </a:p>
        </p:txBody>
      </p:sp>
      <p:pic>
        <p:nvPicPr>
          <p:cNvPr id="167945" name="Picture 9" descr="G:\jpegs\ch06\Lewis06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64" y="1831847"/>
            <a:ext cx="4002659" cy="47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6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build="p" bldLvl="3" autoUpdateAnimBg="0"/>
      <p:bldP spid="16794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95267" name="Picture 3" descr="G:\jpegs\ch06\Lewis0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" y="152400"/>
            <a:ext cx="10917685" cy="66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29946"/>
      </p:ext>
    </p:extLst>
  </p:cSld>
  <p:clrMapOvr>
    <a:masterClrMapping/>
  </p:clrMapOvr>
</p:sld>
</file>

<file path=ppt/theme/theme1.xml><?xml version="1.0" encoding="utf-8"?>
<a:theme xmlns:a="http://schemas.openxmlformats.org/drawingml/2006/main" name="Ahorn">
  <a:themeElements>
    <a:clrScheme name="Ahorn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Ahor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horn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orn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orn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horn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orn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orn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orn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orn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horn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713</Words>
  <Application>Microsoft Office PowerPoint</Application>
  <PresentationFormat>Widescreen</PresentationFormat>
  <Paragraphs>101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Comic Sans MS</vt:lpstr>
      <vt:lpstr>Monotype Sorts</vt:lpstr>
      <vt:lpstr>Times</vt:lpstr>
      <vt:lpstr>Times New Roman</vt:lpstr>
      <vt:lpstr>Wingdings</vt:lpstr>
      <vt:lpstr>Ahorn</vt:lpstr>
      <vt:lpstr>PHOTOSYNTHESIS: LIGHT REACTION</vt:lpstr>
      <vt:lpstr>Photosynthesis</vt:lpstr>
      <vt:lpstr>PowerPoint Presentation</vt:lpstr>
      <vt:lpstr>PowerPoint Presentation</vt:lpstr>
      <vt:lpstr>PowerPoint Presentation</vt:lpstr>
      <vt:lpstr>PowerPoint Presentation</vt:lpstr>
      <vt:lpstr>A Summary of Photosynthesis…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Dependent Reactions – the Z-Scheme</vt:lpstr>
      <vt:lpstr>Light Dependent Reactions</vt:lpstr>
      <vt:lpstr> Thank You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Soham Jadhav</dc:creator>
  <cp:lastModifiedBy>ravindrajadhav3535@outlook.com</cp:lastModifiedBy>
  <cp:revision>20</cp:revision>
  <dcterms:created xsi:type="dcterms:W3CDTF">2019-08-30T01:08:15Z</dcterms:created>
  <dcterms:modified xsi:type="dcterms:W3CDTF">2019-08-31T05:32:55Z</dcterms:modified>
</cp:coreProperties>
</file>